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68" r:id="rId3"/>
    <p:sldId id="257" r:id="rId4"/>
    <p:sldId id="266" r:id="rId5"/>
    <p:sldId id="269" r:id="rId6"/>
    <p:sldId id="273" r:id="rId7"/>
    <p:sldId id="258" r:id="rId8"/>
    <p:sldId id="259" r:id="rId9"/>
    <p:sldId id="260" r:id="rId10"/>
    <p:sldId id="262" r:id="rId11"/>
    <p:sldId id="263" r:id="rId12"/>
    <p:sldId id="272" r:id="rId13"/>
    <p:sldId id="274" r:id="rId14"/>
    <p:sldId id="275" r:id="rId15"/>
    <p:sldId id="271" r:id="rId16"/>
    <p:sldId id="265" r:id="rId17"/>
    <p:sldId id="277" r:id="rId18"/>
    <p:sldId id="276" r:id="rId19"/>
  </p:sldIdLst>
  <p:sldSz cx="14630400" cy="8229600"/>
  <p:notesSz cx="8229600" cy="14630400"/>
  <p:embeddedFontLst>
    <p:embeddedFont>
      <p:font typeface="Platypi Medium" panose="020B0604020202020204" charset="0"/>
      <p:regular r:id="rId21"/>
    </p:embeddedFont>
    <p:embeddedFont>
      <p:font typeface="Source Serif Pro" panose="02040603050405020204" pitchFamily="18"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viewProps" Target="viewProps.xml"/></Relationships>
</file>

<file path=ppt/media/image1.png>
</file>

<file path=ppt/media/image2.pn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234A89B8-BB13-3B44-BFAF-5F87115313C4}" type="datetimeFigureOut">
              <a:rPr lang="en-US" smtClean="0"/>
              <a:t>4/8/2025</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4E11F29C-9035-A247-ABCE-770FC4C2738C}" type="slidenum">
              <a:rPr lang="en-US" smtClean="0"/>
              <a:t>‹#›</a:t>
            </a:fld>
            <a:endParaRPr lang="en-US"/>
          </a:p>
        </p:txBody>
      </p:sp>
    </p:spTree>
    <p:extLst>
      <p:ext uri="{BB962C8B-B14F-4D97-AF65-F5344CB8AC3E}">
        <p14:creationId xmlns:p14="http://schemas.microsoft.com/office/powerpoint/2010/main" val="2534666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hyperlink" Target="https://ieeexplore.ieee.org/abstract/document/7270980" TargetMode="External"/><Relationship Id="rId2" Type="http://schemas.openxmlformats.org/officeDocument/2006/relationships/hyperlink" Target="https://ieeexplore.ieee.org/abstract/document/9471839" TargetMode="External"/><Relationship Id="rId1" Type="http://schemas.openxmlformats.org/officeDocument/2006/relationships/slideLayout" Target="../slideLayouts/slideLayout11.xml"/><Relationship Id="rId5" Type="http://schemas.openxmlformats.org/officeDocument/2006/relationships/hyperlink" Target="https://ieeexplore.ieee.org/document/9514842" TargetMode="External"/><Relationship Id="rId4" Type="http://schemas.openxmlformats.org/officeDocument/2006/relationships/hyperlink" Target="https://ieeexplore.ieee.org/abstract/document/9170261"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29753"/>
            <a:ext cx="7556421" cy="2126337"/>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5G Network Security in India: Challenges and Solutions</a:t>
            </a:r>
            <a:endParaRPr lang="en-US" sz="4800" b="1" dirty="0"/>
          </a:p>
        </p:txBody>
      </p:sp>
      <p:sp>
        <p:nvSpPr>
          <p:cNvPr id="4" name="Text 1"/>
          <p:cNvSpPr/>
          <p:nvPr/>
        </p:nvSpPr>
        <p:spPr>
          <a:xfrm>
            <a:off x="6280190" y="4296251"/>
            <a:ext cx="7556421" cy="2695564"/>
          </a:xfrm>
          <a:prstGeom prst="rect">
            <a:avLst/>
          </a:prstGeom>
          <a:noFill/>
          <a:ln/>
        </p:spPr>
        <p:txBody>
          <a:bodyPr wrap="square" lIns="0" tIns="0" rIns="0" bIns="0" rtlCol="0" anchor="t"/>
          <a:lstStyle/>
          <a:p>
            <a:pPr marL="0" indent="0" algn="l">
              <a:lnSpc>
                <a:spcPts val="2850"/>
              </a:lnSpc>
              <a:buNone/>
            </a:pPr>
            <a:r>
              <a:rPr lang="en-US" sz="2400" b="1" dirty="0">
                <a:solidFill>
                  <a:srgbClr val="504C49"/>
                </a:solidFill>
                <a:ea typeface="Source Serif Pro" pitchFamily="34" charset="-122"/>
                <a:cs typeface="Source Serif Pro" pitchFamily="34" charset="-120"/>
              </a:rPr>
              <a:t>Track 4- Group 2</a:t>
            </a:r>
          </a:p>
          <a:p>
            <a:pPr marL="0" indent="0" algn="l">
              <a:lnSpc>
                <a:spcPts val="2850"/>
              </a:lnSpc>
              <a:buNone/>
            </a:pPr>
            <a:r>
              <a:rPr lang="en-US" sz="2400" b="1" dirty="0">
                <a:solidFill>
                  <a:srgbClr val="504C49"/>
                </a:solidFill>
                <a:ea typeface="Source Serif Pro" pitchFamily="34" charset="-122"/>
              </a:rPr>
              <a:t>Team Members : </a:t>
            </a:r>
          </a:p>
          <a:p>
            <a:pPr marL="0" indent="0" algn="l">
              <a:lnSpc>
                <a:spcPts val="2850"/>
              </a:lnSpc>
              <a:buNone/>
            </a:pPr>
            <a:r>
              <a:rPr lang="en-US" sz="2400" dirty="0">
                <a:solidFill>
                  <a:srgbClr val="504C49"/>
                </a:solidFill>
                <a:ea typeface="Source Serif Pro" pitchFamily="34" charset="-122"/>
              </a:rPr>
              <a:t>Vishwajeet Wankhede</a:t>
            </a:r>
          </a:p>
          <a:p>
            <a:pPr marL="0" indent="0" algn="l">
              <a:lnSpc>
                <a:spcPts val="2850"/>
              </a:lnSpc>
              <a:buNone/>
            </a:pPr>
            <a:r>
              <a:rPr lang="en-US" sz="2400" dirty="0" err="1">
                <a:solidFill>
                  <a:srgbClr val="504C49"/>
                </a:solidFill>
                <a:ea typeface="Source Serif Pro" pitchFamily="34" charset="-122"/>
              </a:rPr>
              <a:t>Shreekesh</a:t>
            </a:r>
            <a:r>
              <a:rPr lang="en-US" sz="2400" dirty="0">
                <a:solidFill>
                  <a:srgbClr val="504C49"/>
                </a:solidFill>
                <a:ea typeface="Source Serif Pro" pitchFamily="34" charset="-122"/>
              </a:rPr>
              <a:t> Yadav</a:t>
            </a:r>
          </a:p>
          <a:p>
            <a:pPr marL="0" indent="0" algn="l">
              <a:lnSpc>
                <a:spcPts val="2850"/>
              </a:lnSpc>
              <a:buNone/>
            </a:pPr>
            <a:r>
              <a:rPr lang="en-US" sz="2400" dirty="0">
                <a:solidFill>
                  <a:srgbClr val="504C49"/>
                </a:solidFill>
                <a:ea typeface="Source Serif Pro" pitchFamily="34" charset="-122"/>
              </a:rPr>
              <a:t>Shubham Rathore</a:t>
            </a:r>
          </a:p>
          <a:p>
            <a:pPr marL="0" indent="0" algn="l">
              <a:lnSpc>
                <a:spcPts val="2850"/>
              </a:lnSpc>
              <a:buNone/>
            </a:pPr>
            <a:r>
              <a:rPr lang="en-US" sz="2400" dirty="0">
                <a:solidFill>
                  <a:srgbClr val="504C49"/>
                </a:solidFill>
                <a:ea typeface="Source Serif Pro" pitchFamily="34" charset="-122"/>
              </a:rPr>
              <a:t>Tejas Chodankar</a:t>
            </a:r>
          </a:p>
          <a:p>
            <a:pPr marL="0" indent="0" algn="l">
              <a:lnSpc>
                <a:spcPts val="2850"/>
              </a:lnSpc>
              <a:buNone/>
            </a:pPr>
            <a:r>
              <a:rPr lang="en-US" sz="2400" dirty="0">
                <a:solidFill>
                  <a:srgbClr val="504C49"/>
                </a:solidFill>
                <a:ea typeface="Source Serif Pro" pitchFamily="34" charset="-122"/>
              </a:rPr>
              <a:t>Aarya Salte</a:t>
            </a:r>
          </a:p>
          <a:p>
            <a:pPr marL="0" indent="0" algn="l">
              <a:lnSpc>
                <a:spcPts val="2850"/>
              </a:lnSpc>
              <a:buNone/>
            </a:pPr>
            <a:endParaRPr lang="en-US" sz="2400" dirty="0"/>
          </a:p>
        </p:txBody>
      </p:sp>
      <p:sp>
        <p:nvSpPr>
          <p:cNvPr id="8" name="Rectangle 7">
            <a:extLst>
              <a:ext uri="{FF2B5EF4-FFF2-40B4-BE49-F238E27FC236}">
                <a16:creationId xmlns:a16="http://schemas.microsoft.com/office/drawing/2014/main" id="{846F88CF-8E1E-CF86-2482-0369B967F3E5}"/>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585912"/>
            <a:ext cx="7556421" cy="2126337"/>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Proposed Solutions: Enhancing 5G Data Security in India</a:t>
            </a:r>
            <a:endParaRPr lang="en-US" sz="4800" b="1" dirty="0"/>
          </a:p>
        </p:txBody>
      </p:sp>
      <p:sp>
        <p:nvSpPr>
          <p:cNvPr id="4" name="Text 1"/>
          <p:cNvSpPr/>
          <p:nvPr/>
        </p:nvSpPr>
        <p:spPr>
          <a:xfrm>
            <a:off x="793790" y="4052411"/>
            <a:ext cx="7556421" cy="1088708"/>
          </a:xfrm>
          <a:prstGeom prst="rect">
            <a:avLst/>
          </a:prstGeom>
          <a:noFill/>
          <a:ln/>
        </p:spPr>
        <p:txBody>
          <a:bodyPr wrap="square" lIns="0" tIns="0" rIns="0" bIns="0" rtlCol="0" anchor="t"/>
          <a:lstStyle/>
          <a:p>
            <a:pPr marL="0" indent="0" algn="l">
              <a:lnSpc>
                <a:spcPts val="2850"/>
              </a:lnSpc>
              <a:buNone/>
            </a:pPr>
            <a:r>
              <a:rPr lang="en-US" sz="2400" dirty="0">
                <a:solidFill>
                  <a:srgbClr val="504C49"/>
                </a:solidFill>
                <a:ea typeface="Source Serif Pro" pitchFamily="34" charset="-122"/>
                <a:cs typeface="Source Serif Pro" pitchFamily="34" charset="-120"/>
              </a:rPr>
              <a:t>Solutions involve strengthening encryption. Implementing robust authentication is vital. Regular security audits are also needed. Employee training is important.</a:t>
            </a:r>
            <a:endParaRPr lang="en-US" sz="2400" dirty="0"/>
          </a:p>
        </p:txBody>
      </p:sp>
      <p:sp>
        <p:nvSpPr>
          <p:cNvPr id="5" name="Text 2"/>
          <p:cNvSpPr/>
          <p:nvPr/>
        </p:nvSpPr>
        <p:spPr>
          <a:xfrm>
            <a:off x="793790" y="5396270"/>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400" dirty="0">
                <a:solidFill>
                  <a:srgbClr val="504C49"/>
                </a:solidFill>
                <a:ea typeface="Source Serif Pro" pitchFamily="34" charset="-122"/>
                <a:cs typeface="Source Serif Pro" pitchFamily="34" charset="-120"/>
              </a:rPr>
              <a:t>Enhanced encryption protocols</a:t>
            </a:r>
            <a:endParaRPr lang="en-US" sz="2400" dirty="0"/>
          </a:p>
        </p:txBody>
      </p:sp>
      <p:sp>
        <p:nvSpPr>
          <p:cNvPr id="6" name="Text 3"/>
          <p:cNvSpPr/>
          <p:nvPr/>
        </p:nvSpPr>
        <p:spPr>
          <a:xfrm>
            <a:off x="793790" y="5838468"/>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400" dirty="0">
                <a:solidFill>
                  <a:srgbClr val="504C49"/>
                </a:solidFill>
                <a:ea typeface="Source Serif Pro" pitchFamily="34" charset="-122"/>
                <a:cs typeface="Source Serif Pro" pitchFamily="34" charset="-120"/>
              </a:rPr>
              <a:t>AI-driven threat detection</a:t>
            </a:r>
            <a:endParaRPr lang="en-US" sz="2400" dirty="0"/>
          </a:p>
        </p:txBody>
      </p:sp>
      <p:sp>
        <p:nvSpPr>
          <p:cNvPr id="7" name="Text 4"/>
          <p:cNvSpPr/>
          <p:nvPr/>
        </p:nvSpPr>
        <p:spPr>
          <a:xfrm>
            <a:off x="793790" y="6280666"/>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400" dirty="0">
                <a:solidFill>
                  <a:srgbClr val="504C49"/>
                </a:solidFill>
                <a:ea typeface="Source Serif Pro" pitchFamily="34" charset="-122"/>
                <a:cs typeface="Source Serif Pro" pitchFamily="34" charset="-120"/>
              </a:rPr>
              <a:t>Zero trust architecture</a:t>
            </a:r>
            <a:endParaRPr lang="en-US"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56968"/>
            <a:ext cx="7556421" cy="2126337"/>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Policy Recommendations for Strengthening 5G Network Security</a:t>
            </a:r>
            <a:endParaRPr lang="en-US" sz="4800" b="1" dirty="0"/>
          </a:p>
        </p:txBody>
      </p:sp>
      <p:sp>
        <p:nvSpPr>
          <p:cNvPr id="4" name="Text 1"/>
          <p:cNvSpPr/>
          <p:nvPr/>
        </p:nvSpPr>
        <p:spPr>
          <a:xfrm>
            <a:off x="6280190" y="3923467"/>
            <a:ext cx="7556421" cy="1088708"/>
          </a:xfrm>
          <a:prstGeom prst="rect">
            <a:avLst/>
          </a:prstGeom>
          <a:noFill/>
          <a:ln/>
        </p:spPr>
        <p:txBody>
          <a:bodyPr wrap="square" lIns="0" tIns="0" rIns="0" bIns="0" rtlCol="0" anchor="t"/>
          <a:lstStyle/>
          <a:p>
            <a:pPr marL="0" indent="0" algn="l">
              <a:lnSpc>
                <a:spcPts val="2850"/>
              </a:lnSpc>
              <a:buNone/>
            </a:pPr>
            <a:r>
              <a:rPr lang="en-US" sz="2400" dirty="0">
                <a:solidFill>
                  <a:srgbClr val="504C49"/>
                </a:solidFill>
                <a:ea typeface="Source Serif Pro" pitchFamily="34" charset="-122"/>
                <a:cs typeface="Source Serif Pro" pitchFamily="34" charset="-120"/>
              </a:rPr>
              <a:t>Government policies play a key role. Clear guidelines and standards are necessary. Collaboration between stakeholders is vital. Investment in research is important.</a:t>
            </a:r>
            <a:endParaRPr lang="en-US" sz="2400" dirty="0"/>
          </a:p>
        </p:txBody>
      </p:sp>
      <p:sp>
        <p:nvSpPr>
          <p:cNvPr id="5" name="Text 2"/>
          <p:cNvSpPr/>
          <p:nvPr/>
        </p:nvSpPr>
        <p:spPr>
          <a:xfrm>
            <a:off x="6280190" y="5352336"/>
            <a:ext cx="2835235" cy="354330"/>
          </a:xfrm>
          <a:prstGeom prst="rect">
            <a:avLst/>
          </a:prstGeom>
          <a:noFill/>
          <a:ln/>
        </p:spPr>
        <p:txBody>
          <a:bodyPr wrap="none" lIns="0" tIns="0" rIns="0" bIns="0" rtlCol="0" anchor="t"/>
          <a:lstStyle/>
          <a:p>
            <a:pPr marL="0" indent="0" algn="l">
              <a:lnSpc>
                <a:spcPts val="2750"/>
              </a:lnSpc>
              <a:buNone/>
            </a:pPr>
            <a:r>
              <a:rPr lang="en-US" sz="2400" b="1" dirty="0">
                <a:solidFill>
                  <a:srgbClr val="201B18"/>
                </a:solidFill>
                <a:ea typeface="Platypi Medium" pitchFamily="34" charset="-122"/>
                <a:cs typeface="Platypi Medium" pitchFamily="34" charset="-120"/>
              </a:rPr>
              <a:t>Policy Areas:</a:t>
            </a:r>
            <a:endParaRPr lang="en-US" sz="2400" b="1" dirty="0"/>
          </a:p>
        </p:txBody>
      </p:sp>
      <p:sp>
        <p:nvSpPr>
          <p:cNvPr id="6" name="Text 3"/>
          <p:cNvSpPr/>
          <p:nvPr/>
        </p:nvSpPr>
        <p:spPr>
          <a:xfrm>
            <a:off x="6280190" y="6046827"/>
            <a:ext cx="7556421" cy="1168012"/>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n-US" sz="2400" dirty="0">
                <a:solidFill>
                  <a:srgbClr val="504C49"/>
                </a:solidFill>
                <a:ea typeface="Source Serif Pro" pitchFamily="34" charset="-122"/>
                <a:cs typeface="Source Serif Pro" pitchFamily="34" charset="-120"/>
              </a:rPr>
              <a:t>Data protection laws.</a:t>
            </a:r>
          </a:p>
          <a:p>
            <a:pPr marL="285750" indent="-285750" algn="l">
              <a:lnSpc>
                <a:spcPts val="2850"/>
              </a:lnSpc>
              <a:buFont typeface="Arial" panose="020B0604020202020204" pitchFamily="34" charset="0"/>
              <a:buChar char="•"/>
            </a:pPr>
            <a:r>
              <a:rPr lang="en-US" sz="2400" dirty="0">
                <a:solidFill>
                  <a:srgbClr val="504C49"/>
                </a:solidFill>
                <a:ea typeface="Source Serif Pro" pitchFamily="34" charset="-122"/>
                <a:cs typeface="Source Serif Pro" pitchFamily="34" charset="-120"/>
              </a:rPr>
              <a:t>Incident reporting requirements.</a:t>
            </a:r>
          </a:p>
          <a:p>
            <a:pPr marL="285750" indent="-285750" algn="l">
              <a:lnSpc>
                <a:spcPts val="2850"/>
              </a:lnSpc>
              <a:buFont typeface="Arial" panose="020B0604020202020204" pitchFamily="34" charset="0"/>
              <a:buChar char="•"/>
            </a:pPr>
            <a:r>
              <a:rPr lang="en-US" sz="2400" dirty="0">
                <a:solidFill>
                  <a:srgbClr val="504C49"/>
                </a:solidFill>
                <a:ea typeface="Source Serif Pro" pitchFamily="34" charset="-122"/>
                <a:cs typeface="Source Serif Pro" pitchFamily="34" charset="-120"/>
              </a:rPr>
              <a:t>Security certification programs.</a:t>
            </a:r>
            <a:endParaRPr lang="en-US" sz="2400" dirty="0"/>
          </a:p>
        </p:txBody>
      </p:sp>
      <p:sp>
        <p:nvSpPr>
          <p:cNvPr id="7" name="Rectangle 6">
            <a:extLst>
              <a:ext uri="{FF2B5EF4-FFF2-40B4-BE49-F238E27FC236}">
                <a16:creationId xmlns:a16="http://schemas.microsoft.com/office/drawing/2014/main" id="{A2B47071-28EA-6C85-C23C-692A4EA03F4D}"/>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A249786A-3410-C04A-AECD-9A4EABFB008C}"/>
              </a:ext>
            </a:extLst>
          </p:cNvPr>
          <p:cNvSpPr/>
          <p:nvPr/>
        </p:nvSpPr>
        <p:spPr>
          <a:xfrm>
            <a:off x="503859" y="317524"/>
            <a:ext cx="5183264" cy="722184"/>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cs typeface="Platypi Medium" pitchFamily="34" charset="-120"/>
              </a:rPr>
              <a:t>Implementation</a:t>
            </a:r>
            <a:endParaRPr lang="en-US" sz="4800" b="1" dirty="0"/>
          </a:p>
        </p:txBody>
      </p:sp>
      <p:sp>
        <p:nvSpPr>
          <p:cNvPr id="4" name="TextBox 3">
            <a:extLst>
              <a:ext uri="{FF2B5EF4-FFF2-40B4-BE49-F238E27FC236}">
                <a16:creationId xmlns:a16="http://schemas.microsoft.com/office/drawing/2014/main" id="{0F480FAF-43D9-584B-B8FC-5958D8FBA4E2}"/>
              </a:ext>
            </a:extLst>
          </p:cNvPr>
          <p:cNvSpPr txBox="1"/>
          <p:nvPr/>
        </p:nvSpPr>
        <p:spPr>
          <a:xfrm>
            <a:off x="503859" y="1271239"/>
            <a:ext cx="13847761" cy="6740307"/>
          </a:xfrm>
          <a:prstGeom prst="rect">
            <a:avLst/>
          </a:prstGeom>
          <a:noFill/>
        </p:spPr>
        <p:txBody>
          <a:bodyPr wrap="square">
            <a:spAutoFit/>
          </a:bodyPr>
          <a:lstStyle/>
          <a:p>
            <a:r>
              <a:rPr lang="en-IN" sz="2400" dirty="0"/>
              <a:t>This Java-based implementation demonstrates secure data transmission over a network using a hybrid encryption model:</a:t>
            </a:r>
          </a:p>
          <a:p>
            <a:pPr marL="285750" indent="-285750">
              <a:buFont typeface="Arial" panose="020B0604020202020204" pitchFamily="34" charset="0"/>
              <a:buChar char="•"/>
            </a:pPr>
            <a:r>
              <a:rPr lang="en-IN" sz="2400" dirty="0"/>
              <a:t>Triple DES (3DES) is used for encrypting the message.</a:t>
            </a:r>
          </a:p>
          <a:p>
            <a:pPr marL="285750" indent="-285750">
              <a:buFont typeface="Arial" panose="020B0604020202020204" pitchFamily="34" charset="0"/>
              <a:buChar char="•"/>
            </a:pPr>
            <a:r>
              <a:rPr lang="en-IN" sz="2400" dirty="0"/>
              <a:t>RSA is used for securely exchanging the 3DES key between the client and server.</a:t>
            </a:r>
          </a:p>
          <a:p>
            <a:r>
              <a:rPr lang="en-IN" sz="2400" b="1" dirty="0"/>
              <a:t>How It Works:</a:t>
            </a:r>
          </a:p>
          <a:p>
            <a:pPr marL="285750" indent="-285750">
              <a:buFont typeface="Arial" panose="020B0604020202020204" pitchFamily="34" charset="0"/>
              <a:buChar char="•"/>
            </a:pPr>
            <a:r>
              <a:rPr lang="en-IN" sz="2400" dirty="0"/>
              <a:t>Server (Receiver) </a:t>
            </a:r>
          </a:p>
          <a:p>
            <a:pPr marL="742950" lvl="1" indent="-285750">
              <a:buFont typeface="Arial" panose="020B0604020202020204" pitchFamily="34" charset="0"/>
              <a:buChar char="•"/>
            </a:pPr>
            <a:r>
              <a:rPr lang="en-IN" sz="2400" dirty="0"/>
              <a:t>Generates an RSA key pair. </a:t>
            </a:r>
          </a:p>
          <a:p>
            <a:pPr marL="742950" lvl="1" indent="-285750">
              <a:buFont typeface="Arial" panose="020B0604020202020204" pitchFamily="34" charset="0"/>
              <a:buChar char="•"/>
            </a:pPr>
            <a:r>
              <a:rPr lang="en-IN" sz="2400" dirty="0"/>
              <a:t>Shares its public key with the client.</a:t>
            </a:r>
          </a:p>
          <a:p>
            <a:pPr marL="742950" lvl="1" indent="-285750">
              <a:buFont typeface="Arial" panose="020B0604020202020204" pitchFamily="34" charset="0"/>
              <a:buChar char="•"/>
            </a:pPr>
            <a:r>
              <a:rPr lang="en-IN" sz="2400" dirty="0"/>
              <a:t>Listens for an encrypted message.</a:t>
            </a:r>
          </a:p>
          <a:p>
            <a:pPr marL="742950" lvl="1" indent="-285750">
              <a:buFont typeface="Arial" panose="020B0604020202020204" pitchFamily="34" charset="0"/>
              <a:buChar char="•"/>
            </a:pPr>
            <a:r>
              <a:rPr lang="en-IN" sz="2400" dirty="0"/>
              <a:t>Decrypts the 3DES key using its private RSA key.</a:t>
            </a:r>
          </a:p>
          <a:p>
            <a:pPr marL="742950" lvl="1" indent="-285750">
              <a:buFont typeface="Arial" panose="020B0604020202020204" pitchFamily="34" charset="0"/>
              <a:buChar char="•"/>
            </a:pPr>
            <a:r>
              <a:rPr lang="en-IN" sz="2400" dirty="0"/>
              <a:t>Decrypts the message using the 3DES key and IV.</a:t>
            </a:r>
          </a:p>
          <a:p>
            <a:endParaRPr lang="en-IN" sz="2400" dirty="0"/>
          </a:p>
          <a:p>
            <a:pPr marL="285750" indent="-285750">
              <a:buFont typeface="Arial" panose="020B0604020202020204" pitchFamily="34" charset="0"/>
              <a:buChar char="•"/>
            </a:pPr>
            <a:r>
              <a:rPr lang="en-IN" sz="2400" dirty="0"/>
              <a:t>Client (Sender)</a:t>
            </a:r>
          </a:p>
          <a:p>
            <a:pPr marL="742950" lvl="1" indent="-285750">
              <a:buFont typeface="Arial" panose="020B0604020202020204" pitchFamily="34" charset="0"/>
              <a:buChar char="•"/>
            </a:pPr>
            <a:r>
              <a:rPr lang="en-IN" sz="2400" dirty="0"/>
              <a:t>Loads the server’s public RSA key.</a:t>
            </a:r>
          </a:p>
          <a:p>
            <a:pPr marL="742950" lvl="1" indent="-285750">
              <a:buFont typeface="Arial" panose="020B0604020202020204" pitchFamily="34" charset="0"/>
              <a:buChar char="•"/>
            </a:pPr>
            <a:r>
              <a:rPr lang="en-IN" sz="2400" dirty="0"/>
              <a:t>Generates a 3DES key and IV.</a:t>
            </a:r>
          </a:p>
          <a:p>
            <a:pPr marL="742950" lvl="1" indent="-285750">
              <a:buFont typeface="Arial" panose="020B0604020202020204" pitchFamily="34" charset="0"/>
              <a:buChar char="•"/>
            </a:pPr>
            <a:r>
              <a:rPr lang="en-IN" sz="2400" dirty="0"/>
              <a:t>Encrypts the message with 3DES.</a:t>
            </a:r>
          </a:p>
          <a:p>
            <a:pPr marL="742950" lvl="1" indent="-285750">
              <a:buFont typeface="Arial" panose="020B0604020202020204" pitchFamily="34" charset="0"/>
              <a:buChar char="•"/>
            </a:pPr>
            <a:r>
              <a:rPr lang="en-IN" sz="2400" dirty="0"/>
              <a:t>Encrypts the 3DES key with RSA.</a:t>
            </a:r>
          </a:p>
          <a:p>
            <a:pPr marL="742950" lvl="1" indent="-285750">
              <a:buFont typeface="Arial" panose="020B0604020202020204" pitchFamily="34" charset="0"/>
              <a:buChar char="•"/>
            </a:pPr>
            <a:r>
              <a:rPr lang="en-IN" sz="2400" dirty="0"/>
              <a:t>Sends the encrypted 3DES key, IV, and ciphertext to the server.</a:t>
            </a:r>
          </a:p>
        </p:txBody>
      </p:sp>
      <p:sp>
        <p:nvSpPr>
          <p:cNvPr id="5" name="Rectangle 4">
            <a:extLst>
              <a:ext uri="{FF2B5EF4-FFF2-40B4-BE49-F238E27FC236}">
                <a16:creationId xmlns:a16="http://schemas.microsoft.com/office/drawing/2014/main" id="{17643473-1615-2007-FBCD-049A51A13FF4}"/>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20894007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9F8AA4-A035-6988-816A-85FA50B15A52}"/>
              </a:ext>
            </a:extLst>
          </p:cNvPr>
          <p:cNvSpPr txBox="1"/>
          <p:nvPr/>
        </p:nvSpPr>
        <p:spPr>
          <a:xfrm>
            <a:off x="503859" y="1757428"/>
            <a:ext cx="7315200" cy="3046988"/>
          </a:xfrm>
          <a:prstGeom prst="rect">
            <a:avLst/>
          </a:prstGeom>
          <a:noFill/>
        </p:spPr>
        <p:txBody>
          <a:bodyPr wrap="square">
            <a:spAutoFit/>
          </a:bodyPr>
          <a:lstStyle/>
          <a:p>
            <a:pPr marL="285750" indent="-285750">
              <a:buFont typeface="Arial" panose="020B0604020202020204" pitchFamily="34" charset="0"/>
              <a:buChar char="•"/>
            </a:pPr>
            <a:r>
              <a:rPr lang="en-IN" sz="2400" dirty="0"/>
              <a:t>Key Points- Ensures confidentiality using symmetric encryption (3DES).</a:t>
            </a:r>
          </a:p>
          <a:p>
            <a:endParaRPr lang="en-IN" sz="2400" dirty="0"/>
          </a:p>
          <a:p>
            <a:pPr marL="285750" indent="-285750">
              <a:buFont typeface="Arial" panose="020B0604020202020204" pitchFamily="34" charset="0"/>
              <a:buChar char="•"/>
            </a:pPr>
            <a:r>
              <a:rPr lang="en-IN" sz="2400" dirty="0"/>
              <a:t>Secures key exchange using asymmetric encryption (RSA).</a:t>
            </a:r>
          </a:p>
          <a:p>
            <a:endParaRPr lang="en-IN" sz="2400" dirty="0"/>
          </a:p>
          <a:p>
            <a:pPr marL="285750" indent="-285750">
              <a:buFont typeface="Arial" panose="020B0604020202020204" pitchFamily="34" charset="0"/>
              <a:buChar char="•"/>
            </a:pPr>
            <a:r>
              <a:rPr lang="en-IN" sz="2400" dirty="0"/>
              <a:t>Demonstrates basic end-to-end encryption over TCP sockets. </a:t>
            </a:r>
          </a:p>
        </p:txBody>
      </p:sp>
      <p:sp>
        <p:nvSpPr>
          <p:cNvPr id="4" name="Text 0">
            <a:extLst>
              <a:ext uri="{FF2B5EF4-FFF2-40B4-BE49-F238E27FC236}">
                <a16:creationId xmlns:a16="http://schemas.microsoft.com/office/drawing/2014/main" id="{BBEC9BCA-F82F-2443-0B2B-DA6CB2E5ECC4}"/>
              </a:ext>
            </a:extLst>
          </p:cNvPr>
          <p:cNvSpPr/>
          <p:nvPr/>
        </p:nvSpPr>
        <p:spPr>
          <a:xfrm>
            <a:off x="503859" y="664820"/>
            <a:ext cx="5183264" cy="722184"/>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cs typeface="Platypi Medium" pitchFamily="34" charset="-120"/>
              </a:rPr>
              <a:t>Key Points</a:t>
            </a:r>
            <a:endParaRPr lang="en-US" sz="4800" b="1" dirty="0"/>
          </a:p>
        </p:txBody>
      </p:sp>
      <p:sp>
        <p:nvSpPr>
          <p:cNvPr id="2" name="Rectangle 1">
            <a:extLst>
              <a:ext uri="{FF2B5EF4-FFF2-40B4-BE49-F238E27FC236}">
                <a16:creationId xmlns:a16="http://schemas.microsoft.com/office/drawing/2014/main" id="{5C091118-706D-73DC-0783-31D1CD61F406}"/>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42691176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F7A122E2-32FC-B8D1-F1F4-47B76A12193A}"/>
              </a:ext>
            </a:extLst>
          </p:cNvPr>
          <p:cNvSpPr/>
          <p:nvPr/>
        </p:nvSpPr>
        <p:spPr>
          <a:xfrm>
            <a:off x="503857" y="663212"/>
            <a:ext cx="9554541" cy="722184"/>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Data Analysis And Interpretation</a:t>
            </a:r>
            <a:endParaRPr lang="en-US" sz="4800" b="1" dirty="0"/>
          </a:p>
        </p:txBody>
      </p:sp>
      <p:sp>
        <p:nvSpPr>
          <p:cNvPr id="4" name="TextBox 3">
            <a:extLst>
              <a:ext uri="{FF2B5EF4-FFF2-40B4-BE49-F238E27FC236}">
                <a16:creationId xmlns:a16="http://schemas.microsoft.com/office/drawing/2014/main" id="{E03D8478-362E-DFC9-2B1A-BCBBEAFB934B}"/>
              </a:ext>
            </a:extLst>
          </p:cNvPr>
          <p:cNvSpPr txBox="1"/>
          <p:nvPr/>
        </p:nvSpPr>
        <p:spPr>
          <a:xfrm>
            <a:off x="503857" y="1817649"/>
            <a:ext cx="13713947" cy="3416320"/>
          </a:xfrm>
          <a:prstGeom prst="rect">
            <a:avLst/>
          </a:prstGeom>
          <a:noFill/>
        </p:spPr>
        <p:txBody>
          <a:bodyPr wrap="square">
            <a:spAutoFit/>
          </a:bodyPr>
          <a:lstStyle/>
          <a:p>
            <a:r>
              <a:rPr lang="en-IN" sz="2400" dirty="0"/>
              <a:t>This study demonstrates a hybrid encryption system using Triple DES (3DES) for data encryption and RSA for secure key exchange in a 5G communication context.</a:t>
            </a:r>
          </a:p>
          <a:p>
            <a:endParaRPr lang="en-IN" sz="2400" dirty="0"/>
          </a:p>
          <a:p>
            <a:r>
              <a:rPr lang="en-IN" sz="2400" b="1" dirty="0"/>
              <a:t>Key Observations:</a:t>
            </a:r>
          </a:p>
          <a:p>
            <a:pPr marL="285750" indent="-285750">
              <a:buFont typeface="Arial" panose="020B0604020202020204" pitchFamily="34" charset="0"/>
              <a:buChar char="•"/>
            </a:pPr>
            <a:r>
              <a:rPr lang="en-IN" sz="2400" dirty="0"/>
              <a:t>Encryption/Decryption Time: Fast and efficient for short messages.</a:t>
            </a:r>
          </a:p>
          <a:p>
            <a:pPr marL="285750" indent="-285750">
              <a:buFont typeface="Arial" panose="020B0604020202020204" pitchFamily="34" charset="0"/>
              <a:buChar char="•"/>
            </a:pPr>
            <a:r>
              <a:rPr lang="en-IN" sz="2400" dirty="0"/>
              <a:t>Security: RSA ensures secure key exchange; 3DES offers moderate encryption but is outdated. </a:t>
            </a:r>
          </a:p>
          <a:p>
            <a:pPr marL="285750" indent="-285750">
              <a:buFont typeface="Arial" panose="020B0604020202020204" pitchFamily="34" charset="0"/>
              <a:buChar char="•"/>
            </a:pPr>
            <a:r>
              <a:rPr lang="en-IN" sz="2400" dirty="0"/>
              <a:t>Accuracy: 100% correct transmission and decryption.</a:t>
            </a:r>
          </a:p>
          <a:p>
            <a:pPr marL="285750" indent="-285750">
              <a:buFont typeface="Arial" panose="020B0604020202020204" pitchFamily="34" charset="0"/>
              <a:buChar char="•"/>
            </a:pPr>
            <a:r>
              <a:rPr lang="en-IN" sz="2400" dirty="0"/>
              <a:t>Latency: Minimal; suitable for lightweight, secure communication. </a:t>
            </a:r>
          </a:p>
          <a:p>
            <a:pPr marL="285750" indent="-285750">
              <a:buFont typeface="Arial" panose="020B0604020202020204" pitchFamily="34" charset="0"/>
              <a:buChar char="•"/>
            </a:pPr>
            <a:r>
              <a:rPr lang="en-IN" sz="2400" dirty="0"/>
              <a:t>Scalability: Practical for small-scale use; limited for real-time 5G data volumes.</a:t>
            </a:r>
          </a:p>
        </p:txBody>
      </p:sp>
      <p:sp>
        <p:nvSpPr>
          <p:cNvPr id="5" name="Rectangle 4">
            <a:extLst>
              <a:ext uri="{FF2B5EF4-FFF2-40B4-BE49-F238E27FC236}">
                <a16:creationId xmlns:a16="http://schemas.microsoft.com/office/drawing/2014/main" id="{5E49FAA1-D0BD-49C7-09F6-708893CD97BE}"/>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867568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603BEC8D-AC42-2FF2-AFE5-9CB682B6A255}"/>
              </a:ext>
            </a:extLst>
          </p:cNvPr>
          <p:cNvSpPr/>
          <p:nvPr/>
        </p:nvSpPr>
        <p:spPr>
          <a:xfrm>
            <a:off x="503859" y="653198"/>
            <a:ext cx="5183264" cy="722184"/>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Summary</a:t>
            </a:r>
            <a:endParaRPr lang="en-US" sz="4450" b="1" dirty="0"/>
          </a:p>
        </p:txBody>
      </p:sp>
      <p:sp>
        <p:nvSpPr>
          <p:cNvPr id="5" name="TextBox 4">
            <a:extLst>
              <a:ext uri="{FF2B5EF4-FFF2-40B4-BE49-F238E27FC236}">
                <a16:creationId xmlns:a16="http://schemas.microsoft.com/office/drawing/2014/main" id="{A6CA8EF6-39D0-7511-D207-0534EA7BAE78}"/>
              </a:ext>
            </a:extLst>
          </p:cNvPr>
          <p:cNvSpPr txBox="1"/>
          <p:nvPr/>
        </p:nvSpPr>
        <p:spPr>
          <a:xfrm>
            <a:off x="503858" y="1709919"/>
            <a:ext cx="13870063" cy="3416320"/>
          </a:xfrm>
          <a:prstGeom prst="rect">
            <a:avLst/>
          </a:prstGeom>
          <a:noFill/>
        </p:spPr>
        <p:txBody>
          <a:bodyPr wrap="square">
            <a:spAutoFit/>
          </a:bodyPr>
          <a:lstStyle/>
          <a:p>
            <a:pPr marL="285750" indent="-285750">
              <a:buFont typeface="Arial" panose="020B0604020202020204" pitchFamily="34" charset="0"/>
              <a:buChar char="•"/>
            </a:pPr>
            <a:r>
              <a:rPr lang="en-IN" sz="2400" dirty="0"/>
              <a:t>Server generates RSA keys and stores the public key in a file.</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Client reads the public key, generates a 3DES key, and encrypts the message.</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Client encrypts the 3DES key using RSA and sends (Encrypted 3DES Key, IV, Ciphertext).</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Server decrypts the 3DES key using its RSA private key.</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Server decrypts the message using the 3DES key and prints the original message.</a:t>
            </a:r>
          </a:p>
        </p:txBody>
      </p:sp>
      <p:sp>
        <p:nvSpPr>
          <p:cNvPr id="6" name="Rectangle 5">
            <a:extLst>
              <a:ext uri="{FF2B5EF4-FFF2-40B4-BE49-F238E27FC236}">
                <a16:creationId xmlns:a16="http://schemas.microsoft.com/office/drawing/2014/main" id="{7164FC39-AC9C-4EF1-93D1-35913410A714}"/>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5650439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01297"/>
            <a:ext cx="7556421" cy="2835116"/>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Conclusion: Securing India's 5G Future Through Robust Encryption and Security Measures</a:t>
            </a:r>
            <a:endParaRPr lang="en-US" sz="4800" b="1" dirty="0"/>
          </a:p>
        </p:txBody>
      </p:sp>
      <p:sp>
        <p:nvSpPr>
          <p:cNvPr id="4" name="Text 1"/>
          <p:cNvSpPr/>
          <p:nvPr/>
        </p:nvSpPr>
        <p:spPr>
          <a:xfrm>
            <a:off x="6280190" y="4976574"/>
            <a:ext cx="7556421" cy="1451610"/>
          </a:xfrm>
          <a:prstGeom prst="rect">
            <a:avLst/>
          </a:prstGeom>
          <a:noFill/>
          <a:ln/>
        </p:spPr>
        <p:txBody>
          <a:bodyPr wrap="square" lIns="0" tIns="0" rIns="0" bIns="0" rtlCol="0" anchor="t"/>
          <a:lstStyle/>
          <a:p>
            <a:pPr marL="0" indent="0" algn="l">
              <a:lnSpc>
                <a:spcPts val="2850"/>
              </a:lnSpc>
              <a:buNone/>
            </a:pPr>
            <a:r>
              <a:rPr lang="en-US" sz="2400" dirty="0">
                <a:solidFill>
                  <a:srgbClr val="504C49"/>
                </a:solidFill>
                <a:ea typeface="Source Serif Pro" pitchFamily="34" charset="-122"/>
                <a:cs typeface="Source Serif Pro" pitchFamily="34" charset="-120"/>
              </a:rPr>
              <a:t>Securing India's 5G future requires a proactive approach. Robust encryption and comprehensive measures are key. Collaboration and continuous improvement are essential. This approach will foster trust in 5G.</a:t>
            </a:r>
            <a:endParaRPr lang="en-US" sz="2400" dirty="0"/>
          </a:p>
        </p:txBody>
      </p:sp>
      <p:sp>
        <p:nvSpPr>
          <p:cNvPr id="5" name="Rectangle 4">
            <a:extLst>
              <a:ext uri="{FF2B5EF4-FFF2-40B4-BE49-F238E27FC236}">
                <a16:creationId xmlns:a16="http://schemas.microsoft.com/office/drawing/2014/main" id="{F65FCABE-4516-45DC-45FB-52D45DC81C74}"/>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E69CCAB-2775-EF40-CD46-BE7C5771032A}"/>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 name="Text 0">
            <a:extLst>
              <a:ext uri="{FF2B5EF4-FFF2-40B4-BE49-F238E27FC236}">
                <a16:creationId xmlns:a16="http://schemas.microsoft.com/office/drawing/2014/main" id="{4909EE5D-5F3E-D16E-5EB0-8B459A82E653}"/>
              </a:ext>
            </a:extLst>
          </p:cNvPr>
          <p:cNvSpPr/>
          <p:nvPr/>
        </p:nvSpPr>
        <p:spPr>
          <a:xfrm>
            <a:off x="503859" y="541686"/>
            <a:ext cx="5183264" cy="722184"/>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References</a:t>
            </a:r>
            <a:endParaRPr lang="en-US" sz="4800" b="1" dirty="0"/>
          </a:p>
        </p:txBody>
      </p:sp>
      <p:sp>
        <p:nvSpPr>
          <p:cNvPr id="4" name="TextBox 3">
            <a:extLst>
              <a:ext uri="{FF2B5EF4-FFF2-40B4-BE49-F238E27FC236}">
                <a16:creationId xmlns:a16="http://schemas.microsoft.com/office/drawing/2014/main" id="{1C2AFE59-34B5-D007-0D82-71C7797D9D44}"/>
              </a:ext>
            </a:extLst>
          </p:cNvPr>
          <p:cNvSpPr txBox="1"/>
          <p:nvPr/>
        </p:nvSpPr>
        <p:spPr>
          <a:xfrm>
            <a:off x="503858" y="1609558"/>
            <a:ext cx="13870063" cy="4893647"/>
          </a:xfrm>
          <a:prstGeom prst="rect">
            <a:avLst/>
          </a:prstGeom>
          <a:noFill/>
        </p:spPr>
        <p:txBody>
          <a:bodyPr wrap="square">
            <a:spAutoFit/>
          </a:bodyPr>
          <a:lstStyle/>
          <a:p>
            <a:pPr marL="285750" indent="-285750">
              <a:buFont typeface="Arial" panose="020B0604020202020204" pitchFamily="34" charset="0"/>
              <a:buChar char="•"/>
            </a:pPr>
            <a:r>
              <a:rPr lang="en-US" sz="2400" dirty="0"/>
              <a:t>Securing Public Safety Communications on Commercial and Tactical 5G Networks: A Survey and Future Research Directions</a:t>
            </a:r>
          </a:p>
          <a:p>
            <a:r>
              <a:rPr lang="en-IN" sz="2400" dirty="0"/>
              <a:t>Link: </a:t>
            </a:r>
            <a:r>
              <a:rPr lang="en-IN" sz="2400" dirty="0">
                <a:hlinkClick r:id="rId2"/>
              </a:rPr>
              <a:t>https://ieeexplore.ieee.org/abstract/document/9471839</a:t>
            </a:r>
            <a:endParaRPr lang="en-US" sz="2400" dirty="0"/>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US" sz="2400" dirty="0"/>
              <a:t>A Software-Defined Device-to-Device Communication Architecture for Public Safety Applications in 5G Networks </a:t>
            </a:r>
          </a:p>
          <a:p>
            <a:r>
              <a:rPr lang="en-IN" sz="2400" dirty="0"/>
              <a:t>Link: </a:t>
            </a:r>
            <a:r>
              <a:rPr lang="en-IN" sz="2400" dirty="0">
                <a:hlinkClick r:id="rId3"/>
              </a:rPr>
              <a:t>https://ieeexplore.ieee.org/abstract/document/7270980</a:t>
            </a:r>
            <a:endParaRPr lang="en-US" sz="2400" dirty="0"/>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US" sz="2400" dirty="0"/>
              <a:t>Challenges and Novel Solutions for 5G Network Security, Privacy and Trust</a:t>
            </a:r>
          </a:p>
          <a:p>
            <a:r>
              <a:rPr lang="en-IN" sz="2400" dirty="0"/>
              <a:t>Link: </a:t>
            </a:r>
            <a:r>
              <a:rPr lang="en-IN" sz="2400" dirty="0">
                <a:hlinkClick r:id="rId4"/>
              </a:rPr>
              <a:t>https://ieeexplore.ieee.org/abstract/document/9170261 </a:t>
            </a:r>
            <a:endParaRPr lang="en-US" sz="2400" dirty="0"/>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US" sz="2400" dirty="0"/>
              <a:t>5G Security Challenges and Solutions: A Review by OSI Layers</a:t>
            </a:r>
            <a:endParaRPr lang="en-IN" sz="2400" dirty="0"/>
          </a:p>
          <a:p>
            <a:r>
              <a:rPr lang="en-IN" sz="2400" dirty="0"/>
              <a:t>Link: </a:t>
            </a:r>
            <a:r>
              <a:rPr lang="en-IN" sz="2400" dirty="0">
                <a:hlinkClick r:id="rId5"/>
              </a:rPr>
              <a:t>https://ieeexplore.ieee.org/document/9514842</a:t>
            </a:r>
            <a:endParaRPr lang="en-IN" sz="2400" dirty="0"/>
          </a:p>
        </p:txBody>
      </p:sp>
    </p:spTree>
    <p:extLst>
      <p:ext uri="{BB962C8B-B14F-4D97-AF65-F5344CB8AC3E}">
        <p14:creationId xmlns:p14="http://schemas.microsoft.com/office/powerpoint/2010/main" val="38320509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229670-E46A-3530-2023-35030B9219F2}"/>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 name="Text 0">
            <a:extLst>
              <a:ext uri="{FF2B5EF4-FFF2-40B4-BE49-F238E27FC236}">
                <a16:creationId xmlns:a16="http://schemas.microsoft.com/office/drawing/2014/main" id="{2F61AC51-E936-1BE2-EC51-B0248740118F}"/>
              </a:ext>
            </a:extLst>
          </p:cNvPr>
          <p:cNvSpPr/>
          <p:nvPr/>
        </p:nvSpPr>
        <p:spPr>
          <a:xfrm>
            <a:off x="5671422" y="3753708"/>
            <a:ext cx="3287556" cy="722184"/>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Thank You</a:t>
            </a:r>
            <a:endParaRPr lang="en-US" sz="4800" b="1" dirty="0"/>
          </a:p>
        </p:txBody>
      </p:sp>
    </p:spTree>
    <p:extLst>
      <p:ext uri="{BB962C8B-B14F-4D97-AF65-F5344CB8AC3E}">
        <p14:creationId xmlns:p14="http://schemas.microsoft.com/office/powerpoint/2010/main" val="3107317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1F1BB3-C6D0-0327-ED8D-6D1EA94691A4}"/>
              </a:ext>
            </a:extLst>
          </p:cNvPr>
          <p:cNvSpPr txBox="1"/>
          <p:nvPr/>
        </p:nvSpPr>
        <p:spPr>
          <a:xfrm>
            <a:off x="503859" y="2040671"/>
            <a:ext cx="13490921" cy="2677656"/>
          </a:xfrm>
          <a:prstGeom prst="rect">
            <a:avLst/>
          </a:prstGeom>
          <a:noFill/>
        </p:spPr>
        <p:txBody>
          <a:bodyPr wrap="square">
            <a:spAutoFit/>
          </a:bodyPr>
          <a:lstStyle/>
          <a:p>
            <a:r>
              <a:rPr lang="en-IN" sz="2400" dirty="0"/>
              <a:t>This paper examines the security challenges of 5G networks in India and presents a practical solution using layered encryption. A secure communication model is implemented in Java using RSA for key exchange and 3DES for data encryption. The client encrypts data with a randomly generated 3DES key and securely transmits the key using the server’s RSA public key. The server then decrypts the key and message to retrieve the original data. While the model demonstrates secure transmission, it highlights the need for stronger encryption like AES in real-world applications. The study concludes with recommendations for enhancing 5G security in India.</a:t>
            </a:r>
          </a:p>
        </p:txBody>
      </p:sp>
      <p:sp>
        <p:nvSpPr>
          <p:cNvPr id="6" name="Text 0">
            <a:extLst>
              <a:ext uri="{FF2B5EF4-FFF2-40B4-BE49-F238E27FC236}">
                <a16:creationId xmlns:a16="http://schemas.microsoft.com/office/drawing/2014/main" id="{05BFC33B-2E94-FD4D-18D3-87FF960468E0}"/>
              </a:ext>
            </a:extLst>
          </p:cNvPr>
          <p:cNvSpPr/>
          <p:nvPr/>
        </p:nvSpPr>
        <p:spPr>
          <a:xfrm>
            <a:off x="503859" y="1017404"/>
            <a:ext cx="5183264" cy="722184"/>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Abstract</a:t>
            </a:r>
            <a:endParaRPr lang="en-US" sz="4800" b="1" dirty="0"/>
          </a:p>
        </p:txBody>
      </p:sp>
      <p:sp>
        <p:nvSpPr>
          <p:cNvPr id="7" name="Rectangle 6">
            <a:extLst>
              <a:ext uri="{FF2B5EF4-FFF2-40B4-BE49-F238E27FC236}">
                <a16:creationId xmlns:a16="http://schemas.microsoft.com/office/drawing/2014/main" id="{AE734A69-D662-016C-D43A-AB69A24EAF75}"/>
              </a:ext>
            </a:extLst>
          </p:cNvPr>
          <p:cNvSpPr/>
          <p:nvPr/>
        </p:nvSpPr>
        <p:spPr>
          <a:xfrm>
            <a:off x="12801600" y="8452622"/>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Rectangle 1">
            <a:extLst>
              <a:ext uri="{FF2B5EF4-FFF2-40B4-BE49-F238E27FC236}">
                <a16:creationId xmlns:a16="http://schemas.microsoft.com/office/drawing/2014/main" id="{CD6FDBF1-3CAB-E3A6-5E79-DC5E7DC8A7EB}"/>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3742439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585912"/>
            <a:ext cx="7556421" cy="2126337"/>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Introduction: The Rise of 5G and its Security Implications in India</a:t>
            </a:r>
            <a:endParaRPr lang="en-US" sz="4800" b="1" dirty="0"/>
          </a:p>
        </p:txBody>
      </p:sp>
      <p:sp>
        <p:nvSpPr>
          <p:cNvPr id="4" name="Text 1"/>
          <p:cNvSpPr/>
          <p:nvPr/>
        </p:nvSpPr>
        <p:spPr>
          <a:xfrm>
            <a:off x="793790" y="4052411"/>
            <a:ext cx="7556421" cy="1088708"/>
          </a:xfrm>
          <a:prstGeom prst="rect">
            <a:avLst/>
          </a:prstGeom>
          <a:noFill/>
          <a:ln/>
        </p:spPr>
        <p:txBody>
          <a:bodyPr wrap="square" lIns="0" tIns="0" rIns="0" bIns="0" rtlCol="0" anchor="t"/>
          <a:lstStyle/>
          <a:p>
            <a:pPr marL="0" indent="0" algn="l">
              <a:lnSpc>
                <a:spcPts val="2850"/>
              </a:lnSpc>
              <a:buNone/>
            </a:pPr>
            <a:r>
              <a:rPr lang="en-US" sz="2400" dirty="0">
                <a:solidFill>
                  <a:srgbClr val="504C49"/>
                </a:solidFill>
                <a:ea typeface="Source Serif Pro" pitchFamily="34" charset="-122"/>
                <a:cs typeface="Source Serif Pro" pitchFamily="34" charset="-120"/>
              </a:rPr>
              <a:t>India's rapid 5G adoption brings significant opportunities. However, it also raises critical security concerns. Robust security measures are essential. They are key to protecting data and infrastructure.</a:t>
            </a:r>
            <a:endParaRPr lang="en-US" sz="2400" dirty="0"/>
          </a:p>
        </p:txBody>
      </p:sp>
      <p:sp>
        <p:nvSpPr>
          <p:cNvPr id="5" name="Text 2"/>
          <p:cNvSpPr/>
          <p:nvPr/>
        </p:nvSpPr>
        <p:spPr>
          <a:xfrm>
            <a:off x="793790" y="5641592"/>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400" dirty="0">
                <a:solidFill>
                  <a:srgbClr val="504C49"/>
                </a:solidFill>
                <a:ea typeface="Source Serif Pro" pitchFamily="34" charset="-122"/>
                <a:cs typeface="Source Serif Pro" pitchFamily="34" charset="-120"/>
              </a:rPr>
              <a:t>Faster connectivity</a:t>
            </a:r>
            <a:endParaRPr lang="en-US" sz="2400" dirty="0"/>
          </a:p>
        </p:txBody>
      </p:sp>
      <p:sp>
        <p:nvSpPr>
          <p:cNvPr id="6" name="Text 3"/>
          <p:cNvSpPr/>
          <p:nvPr/>
        </p:nvSpPr>
        <p:spPr>
          <a:xfrm>
            <a:off x="793790" y="6083790"/>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400" dirty="0">
                <a:solidFill>
                  <a:srgbClr val="504C49"/>
                </a:solidFill>
                <a:ea typeface="Source Serif Pro" pitchFamily="34" charset="-122"/>
                <a:cs typeface="Source Serif Pro" pitchFamily="34" charset="-120"/>
              </a:rPr>
              <a:t>Enhanced data transfer</a:t>
            </a:r>
            <a:endParaRPr lang="en-US" sz="2400" dirty="0"/>
          </a:p>
        </p:txBody>
      </p:sp>
      <p:sp>
        <p:nvSpPr>
          <p:cNvPr id="7" name="Text 4"/>
          <p:cNvSpPr/>
          <p:nvPr/>
        </p:nvSpPr>
        <p:spPr>
          <a:xfrm>
            <a:off x="793790" y="6525988"/>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400" dirty="0">
                <a:solidFill>
                  <a:srgbClr val="504C49"/>
                </a:solidFill>
                <a:ea typeface="Source Serif Pro" pitchFamily="34" charset="-122"/>
                <a:cs typeface="Source Serif Pro" pitchFamily="34" charset="-120"/>
              </a:rPr>
              <a:t>Increased IoT devices</a:t>
            </a:r>
            <a:endParaRPr lang="en-US" sz="2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9D38F80-07F5-2C4C-B506-D1EB9FF3E8E8}"/>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 name="Text 0">
            <a:extLst>
              <a:ext uri="{FF2B5EF4-FFF2-40B4-BE49-F238E27FC236}">
                <a16:creationId xmlns:a16="http://schemas.microsoft.com/office/drawing/2014/main" id="{46D102B4-4BBF-460A-3D00-7DD236EE2257}"/>
              </a:ext>
            </a:extLst>
          </p:cNvPr>
          <p:cNvSpPr/>
          <p:nvPr/>
        </p:nvSpPr>
        <p:spPr>
          <a:xfrm>
            <a:off x="503859" y="664820"/>
            <a:ext cx="5183264" cy="722184"/>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Literature Review</a:t>
            </a:r>
            <a:endParaRPr lang="en-US" sz="4800" b="1" dirty="0"/>
          </a:p>
        </p:txBody>
      </p:sp>
      <p:sp>
        <p:nvSpPr>
          <p:cNvPr id="4" name="TextBox 3">
            <a:extLst>
              <a:ext uri="{FF2B5EF4-FFF2-40B4-BE49-F238E27FC236}">
                <a16:creationId xmlns:a16="http://schemas.microsoft.com/office/drawing/2014/main" id="{64987787-DB19-60C7-339C-21BADE5B2624}"/>
              </a:ext>
            </a:extLst>
          </p:cNvPr>
          <p:cNvSpPr txBox="1"/>
          <p:nvPr/>
        </p:nvSpPr>
        <p:spPr>
          <a:xfrm>
            <a:off x="503859" y="1573598"/>
            <a:ext cx="13680492" cy="6555641"/>
          </a:xfrm>
          <a:prstGeom prst="rect">
            <a:avLst/>
          </a:prstGeom>
          <a:noFill/>
        </p:spPr>
        <p:txBody>
          <a:bodyPr wrap="square" rtlCol="0">
            <a:spAutoFit/>
          </a:bodyPr>
          <a:lstStyle/>
          <a:p>
            <a:pPr marL="285750" indent="-285750">
              <a:buFont typeface="Arial" panose="020B0604020202020204" pitchFamily="34" charset="0"/>
              <a:buChar char="•"/>
            </a:pPr>
            <a:r>
              <a:rPr lang="en-US" sz="2800" dirty="0"/>
              <a:t>2021 (J. </a:t>
            </a:r>
            <a:r>
              <a:rPr lang="en-IN" sz="2800" dirty="0">
                <a:effectLst/>
                <a:ea typeface="Calibri" panose="020F0502020204030204" pitchFamily="34" charset="0"/>
                <a:cs typeface="Times New Roman" panose="02020603050405020304" pitchFamily="18" charset="0"/>
              </a:rPr>
              <a:t>Suomalainen, J. Julku</a:t>
            </a:r>
            <a:r>
              <a:rPr lang="en-US" sz="2800" dirty="0"/>
              <a:t>): Emphasized the need for dedicated security architectures and communication prioritization in 5G public safety networks to maintain reliability during emergencies.</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2015 (M. Usman, A. </a:t>
            </a:r>
            <a:r>
              <a:rPr lang="en-IN" sz="2800" dirty="0">
                <a:effectLst/>
                <a:ea typeface="Calibri" panose="020F0502020204030204" pitchFamily="34" charset="0"/>
                <a:cs typeface="Times New Roman" panose="02020603050405020304" pitchFamily="18" charset="0"/>
              </a:rPr>
              <a:t>Gebremariam</a:t>
            </a:r>
            <a:r>
              <a:rPr lang="en-US" sz="2800" dirty="0"/>
              <a:t>)Proposed a software-defined D2D communication architecture for public safety in 5G, using SDN for low latency and reliable direct device communication.</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2020 (W. </a:t>
            </a:r>
            <a:r>
              <a:rPr lang="en-US" sz="2800" dirty="0" err="1"/>
              <a:t>Mazurczyk</a:t>
            </a:r>
            <a:r>
              <a:rPr lang="en-US" sz="2800" dirty="0"/>
              <a:t>, P. </a:t>
            </a:r>
            <a:r>
              <a:rPr lang="en-IN" sz="2800" dirty="0">
                <a:effectLst/>
                <a:ea typeface="Calibri" panose="020F0502020204030204" pitchFamily="34" charset="0"/>
                <a:cs typeface="Times New Roman" panose="02020603050405020304" pitchFamily="18" charset="0"/>
              </a:rPr>
              <a:t>Bisson</a:t>
            </a:r>
            <a:r>
              <a:rPr lang="en-US" sz="2800" dirty="0"/>
              <a:t>): Suggested decentralized authentication, AI-based threat detection, and advanced encryption to improve security, privacy, and trust in 5G, addressing issues like network slicing vulnerabilities.</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2021 (S. Sullivan, A. </a:t>
            </a:r>
            <a:r>
              <a:rPr lang="en-IN" sz="2800" dirty="0" err="1">
                <a:effectLst/>
                <a:ea typeface="Calibri" panose="020F0502020204030204" pitchFamily="34" charset="0"/>
                <a:cs typeface="Times New Roman" panose="02020603050405020304" pitchFamily="18" charset="0"/>
              </a:rPr>
              <a:t>Brighente</a:t>
            </a:r>
            <a:r>
              <a:rPr lang="en-US" sz="2800" dirty="0"/>
              <a:t>): Offered an OSI layer-based review of 5G security threats and solutions, from jamming (physical layer) to malware (application layer), providing a structured defense framework.</a:t>
            </a:r>
          </a:p>
        </p:txBody>
      </p:sp>
    </p:spTree>
    <p:extLst>
      <p:ext uri="{BB962C8B-B14F-4D97-AF65-F5344CB8AC3E}">
        <p14:creationId xmlns:p14="http://schemas.microsoft.com/office/powerpoint/2010/main" val="2722846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43C7722-747F-DA68-FD23-7F979C6AF487}"/>
              </a:ext>
            </a:extLst>
          </p:cNvPr>
          <p:cNvSpPr txBox="1"/>
          <p:nvPr/>
        </p:nvSpPr>
        <p:spPr>
          <a:xfrm>
            <a:off x="503859" y="2143695"/>
            <a:ext cx="13736248" cy="4154984"/>
          </a:xfrm>
          <a:prstGeom prst="rect">
            <a:avLst/>
          </a:prstGeom>
          <a:noFill/>
        </p:spPr>
        <p:txBody>
          <a:bodyPr wrap="square">
            <a:spAutoFit/>
          </a:bodyPr>
          <a:lstStyle/>
          <a:p>
            <a:pPr marL="285750" indent="-285750">
              <a:buFont typeface="Arial" panose="020B0604020202020204" pitchFamily="34" charset="0"/>
              <a:buChar char="•"/>
            </a:pPr>
            <a:r>
              <a:rPr lang="en-US" sz="2400" dirty="0"/>
              <a:t>Lack of localized 5G security frameworks in India</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Most existing 5G security models are designed for global infrastructure, with limited focus on India’s unique challenges such as limited indigenous hardware, data sovereignty concerns, and regulatory inconsistencies.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Insufficient practical implementations of secure 5G communication at the software level</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While theoretical studies exist, there is a lack of implementation-based research demonstrating secure data exchange protocols tailored to 5G use cases in India.</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Underexplored hybrid encryption approaches in 5G contexts</a:t>
            </a:r>
            <a:endParaRPr lang="en-IN" sz="2400" dirty="0"/>
          </a:p>
        </p:txBody>
      </p:sp>
      <p:sp>
        <p:nvSpPr>
          <p:cNvPr id="4" name="Text 0">
            <a:extLst>
              <a:ext uri="{FF2B5EF4-FFF2-40B4-BE49-F238E27FC236}">
                <a16:creationId xmlns:a16="http://schemas.microsoft.com/office/drawing/2014/main" id="{C23E72E6-3421-0B2A-AEB2-A069228023F8}"/>
              </a:ext>
            </a:extLst>
          </p:cNvPr>
          <p:cNvSpPr/>
          <p:nvPr/>
        </p:nvSpPr>
        <p:spPr>
          <a:xfrm>
            <a:off x="503859" y="972800"/>
            <a:ext cx="5183264" cy="722184"/>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Research Gap</a:t>
            </a:r>
            <a:endParaRPr lang="en-US" sz="4800" b="1" dirty="0"/>
          </a:p>
        </p:txBody>
      </p:sp>
      <p:sp>
        <p:nvSpPr>
          <p:cNvPr id="2" name="Rectangle 1">
            <a:extLst>
              <a:ext uri="{FF2B5EF4-FFF2-40B4-BE49-F238E27FC236}">
                <a16:creationId xmlns:a16="http://schemas.microsoft.com/office/drawing/2014/main" id="{101EFAC0-6A45-BF8E-EA37-84252577AA16}"/>
              </a:ext>
            </a:extLst>
          </p:cNvPr>
          <p:cNvSpPr/>
          <p:nvPr/>
        </p:nvSpPr>
        <p:spPr>
          <a:xfrm>
            <a:off x="12801600" y="7716642"/>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190843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8D757D-0ED7-6A1F-5D99-9A38B1183662}"/>
              </a:ext>
            </a:extLst>
          </p:cNvPr>
          <p:cNvSpPr txBox="1"/>
          <p:nvPr/>
        </p:nvSpPr>
        <p:spPr>
          <a:xfrm>
            <a:off x="503858" y="1831460"/>
            <a:ext cx="13713947" cy="4524315"/>
          </a:xfrm>
          <a:prstGeom prst="rect">
            <a:avLst/>
          </a:prstGeom>
          <a:noFill/>
        </p:spPr>
        <p:txBody>
          <a:bodyPr wrap="square">
            <a:spAutoFit/>
          </a:bodyPr>
          <a:lstStyle/>
          <a:p>
            <a:pPr marL="285750" indent="-285750">
              <a:buFont typeface="Arial" panose="020B0604020202020204" pitchFamily="34" charset="0"/>
              <a:buChar char="•"/>
            </a:pPr>
            <a:r>
              <a:rPr lang="en-IN" sz="2400" dirty="0"/>
              <a:t>Analyse the current security threats and vulnerabilities unique to India’s 5G ecosystem.</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Develop a secure communication model using a hybrid encryption approach (RSA for key exchange and 3DES for data encryption).</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Implement the proposed model using Java socket programming to simulate encrypted client-server communication.</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Evaluate the effectiveness of the model in ensuring secure data transmission over a network.</a:t>
            </a:r>
          </a:p>
          <a:p>
            <a:pPr marL="285750" indent="-285750">
              <a:buFont typeface="Arial" panose="020B0604020202020204" pitchFamily="34" charset="0"/>
              <a:buChar char="•"/>
            </a:pPr>
            <a:endParaRPr lang="en-IN" sz="2400" dirty="0"/>
          </a:p>
          <a:p>
            <a:pPr marL="285750" indent="-285750">
              <a:buFont typeface="Arial" panose="020B0604020202020204" pitchFamily="34" charset="0"/>
              <a:buChar char="•"/>
            </a:pPr>
            <a:r>
              <a:rPr lang="en-IN" sz="2400" dirty="0"/>
              <a:t>Recommend enhancements to cryptographic methods and national policies to strengthen 5G security infrastructure in India.</a:t>
            </a:r>
          </a:p>
        </p:txBody>
      </p:sp>
      <p:sp>
        <p:nvSpPr>
          <p:cNvPr id="4" name="Text 0">
            <a:extLst>
              <a:ext uri="{FF2B5EF4-FFF2-40B4-BE49-F238E27FC236}">
                <a16:creationId xmlns:a16="http://schemas.microsoft.com/office/drawing/2014/main" id="{6BCD95E3-C3D3-8512-DECC-1BB9E5F1AA61}"/>
              </a:ext>
            </a:extLst>
          </p:cNvPr>
          <p:cNvSpPr/>
          <p:nvPr/>
        </p:nvSpPr>
        <p:spPr>
          <a:xfrm>
            <a:off x="503859" y="794380"/>
            <a:ext cx="5183264" cy="722184"/>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Objective</a:t>
            </a:r>
            <a:endParaRPr lang="en-US" sz="4800" b="1" dirty="0"/>
          </a:p>
        </p:txBody>
      </p:sp>
      <p:sp>
        <p:nvSpPr>
          <p:cNvPr id="5" name="Rectangle 4">
            <a:extLst>
              <a:ext uri="{FF2B5EF4-FFF2-40B4-BE49-F238E27FC236}">
                <a16:creationId xmlns:a16="http://schemas.microsoft.com/office/drawing/2014/main" id="{7F78FF67-106A-AC3D-C242-625254B4F785}"/>
              </a:ext>
            </a:extLst>
          </p:cNvPr>
          <p:cNvSpPr/>
          <p:nvPr/>
        </p:nvSpPr>
        <p:spPr>
          <a:xfrm>
            <a:off x="12879659" y="7828154"/>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683265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793790" y="489242"/>
            <a:ext cx="7556421" cy="2126337"/>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Understanding 5G Network Architecture and Vulnerabilities</a:t>
            </a:r>
            <a:endParaRPr lang="en-US" sz="4800" b="1" dirty="0"/>
          </a:p>
        </p:txBody>
      </p:sp>
      <p:sp>
        <p:nvSpPr>
          <p:cNvPr id="4" name="Text 1"/>
          <p:cNvSpPr/>
          <p:nvPr/>
        </p:nvSpPr>
        <p:spPr>
          <a:xfrm>
            <a:off x="793791" y="3380155"/>
            <a:ext cx="7157030" cy="1114454"/>
          </a:xfrm>
          <a:prstGeom prst="rect">
            <a:avLst/>
          </a:prstGeom>
          <a:noFill/>
          <a:ln/>
        </p:spPr>
        <p:txBody>
          <a:bodyPr wrap="square" lIns="0" tIns="0" rIns="0" bIns="0" rtlCol="0" anchor="t"/>
          <a:lstStyle/>
          <a:p>
            <a:pPr marL="342900" indent="-342900" algn="l">
              <a:lnSpc>
                <a:spcPts val="2850"/>
              </a:lnSpc>
              <a:buFont typeface="Arial" panose="020B0604020202020204" pitchFamily="34" charset="0"/>
              <a:buChar char="•"/>
            </a:pPr>
            <a:r>
              <a:rPr lang="en-US" sz="2400" dirty="0">
                <a:solidFill>
                  <a:srgbClr val="504C49"/>
                </a:solidFill>
                <a:ea typeface="Source Serif Pro" pitchFamily="34" charset="-122"/>
                <a:cs typeface="Source Serif Pro" pitchFamily="34" charset="-120"/>
              </a:rPr>
              <a:t>5G architecture introduces new vulnerabilities. It’s crucial to understand these weaknesses. Data breaches and cyberattacks become more likely.</a:t>
            </a:r>
            <a:endParaRPr lang="en-US" sz="2400" dirty="0"/>
          </a:p>
        </p:txBody>
      </p:sp>
      <p:sp>
        <p:nvSpPr>
          <p:cNvPr id="5" name="Text 2"/>
          <p:cNvSpPr/>
          <p:nvPr/>
        </p:nvSpPr>
        <p:spPr>
          <a:xfrm>
            <a:off x="793790" y="4724013"/>
            <a:ext cx="7157031" cy="725805"/>
          </a:xfrm>
          <a:prstGeom prst="rect">
            <a:avLst/>
          </a:prstGeom>
          <a:noFill/>
          <a:ln/>
        </p:spPr>
        <p:txBody>
          <a:bodyPr wrap="square" lIns="0" tIns="0" rIns="0" bIns="0" rtlCol="0" anchor="t"/>
          <a:lstStyle/>
          <a:p>
            <a:pPr marL="342900" indent="-342900" algn="l">
              <a:lnSpc>
                <a:spcPts val="2850"/>
              </a:lnSpc>
              <a:buFont typeface="Arial" panose="020B0604020202020204" pitchFamily="34" charset="0"/>
              <a:buChar char="•"/>
            </a:pPr>
            <a:r>
              <a:rPr lang="en-US" sz="2400" dirty="0">
                <a:solidFill>
                  <a:srgbClr val="504C49"/>
                </a:solidFill>
                <a:ea typeface="Source Serif Pro" pitchFamily="34" charset="-122"/>
                <a:cs typeface="Source Serif Pro" pitchFamily="34" charset="-120"/>
              </a:rPr>
              <a:t>Slicing, virtualization, and increased complexity create attack vectors. Addressing these is crucial for a secure 5G network.</a:t>
            </a:r>
            <a:endParaRPr lang="en-US" sz="2400" dirty="0"/>
          </a:p>
        </p:txBody>
      </p:sp>
      <p:pic>
        <p:nvPicPr>
          <p:cNvPr id="1028" name="Picture 4">
            <a:extLst>
              <a:ext uri="{FF2B5EF4-FFF2-40B4-BE49-F238E27FC236}">
                <a16:creationId xmlns:a16="http://schemas.microsoft.com/office/drawing/2014/main" id="{0F9C2151-4FA9-8F75-ABF6-8FB4293627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29600" y="0"/>
            <a:ext cx="6400800"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89" y="395644"/>
            <a:ext cx="13042821" cy="1417558"/>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Data Encryption Techniques in 5G: A Deep Dive</a:t>
            </a:r>
            <a:endParaRPr lang="en-US" sz="4800" b="1" dirty="0"/>
          </a:p>
        </p:txBody>
      </p:sp>
      <p:sp>
        <p:nvSpPr>
          <p:cNvPr id="3" name="Text 1"/>
          <p:cNvSpPr/>
          <p:nvPr/>
        </p:nvSpPr>
        <p:spPr>
          <a:xfrm>
            <a:off x="793788" y="1450289"/>
            <a:ext cx="13042821" cy="725805"/>
          </a:xfrm>
          <a:prstGeom prst="rect">
            <a:avLst/>
          </a:prstGeom>
          <a:noFill/>
          <a:ln/>
        </p:spPr>
        <p:txBody>
          <a:bodyPr wrap="square" lIns="0" tIns="0" rIns="0" bIns="0" rtlCol="0" anchor="t"/>
          <a:lstStyle/>
          <a:p>
            <a:pPr marL="342900" indent="-342900" algn="l">
              <a:lnSpc>
                <a:spcPts val="2850"/>
              </a:lnSpc>
              <a:buFont typeface="Arial" panose="020B0604020202020204" pitchFamily="34" charset="0"/>
              <a:buChar char="•"/>
            </a:pPr>
            <a:r>
              <a:rPr lang="en-US" sz="2400" dirty="0">
                <a:solidFill>
                  <a:srgbClr val="504C49"/>
                </a:solidFill>
                <a:ea typeface="Source Serif Pro" pitchFamily="34" charset="-122"/>
                <a:cs typeface="Source Serif Pro" pitchFamily="34" charset="-120"/>
              </a:rPr>
              <a:t>Advanced encryption is paramount. It safeguards data at rest and in transit. Different techniques offer varying levels of protection. The most common techniques are symmetric and asymmetric encryption.</a:t>
            </a:r>
            <a:endParaRPr lang="en-US" sz="2400" dirty="0"/>
          </a:p>
        </p:txBody>
      </p:sp>
      <p:sp>
        <p:nvSpPr>
          <p:cNvPr id="4" name="Text 2"/>
          <p:cNvSpPr/>
          <p:nvPr/>
        </p:nvSpPr>
        <p:spPr>
          <a:xfrm>
            <a:off x="793788" y="2591266"/>
            <a:ext cx="2945963" cy="354330"/>
          </a:xfrm>
          <a:prstGeom prst="rect">
            <a:avLst/>
          </a:prstGeom>
          <a:noFill/>
          <a:ln/>
        </p:spPr>
        <p:txBody>
          <a:bodyPr wrap="none" lIns="0" tIns="0" rIns="0" bIns="0" rtlCol="0" anchor="t"/>
          <a:lstStyle/>
          <a:p>
            <a:pPr marL="342900" indent="-342900" algn="l">
              <a:lnSpc>
                <a:spcPts val="2750"/>
              </a:lnSpc>
              <a:buFont typeface="Arial" panose="020B0604020202020204" pitchFamily="34" charset="0"/>
              <a:buChar char="•"/>
            </a:pPr>
            <a:r>
              <a:rPr lang="en-US" sz="2400" dirty="0">
                <a:solidFill>
                  <a:srgbClr val="201B18"/>
                </a:solidFill>
                <a:ea typeface="Platypi Medium" pitchFamily="34" charset="-122"/>
                <a:cs typeface="Platypi Medium" pitchFamily="34" charset="-120"/>
              </a:rPr>
              <a:t>Encryption Methods:</a:t>
            </a:r>
            <a:endParaRPr lang="en-US" sz="2400" dirty="0"/>
          </a:p>
        </p:txBody>
      </p:sp>
      <p:sp>
        <p:nvSpPr>
          <p:cNvPr id="5" name="Text 3"/>
          <p:cNvSpPr/>
          <p:nvPr/>
        </p:nvSpPr>
        <p:spPr>
          <a:xfrm>
            <a:off x="793790" y="3043285"/>
            <a:ext cx="13042821" cy="362903"/>
          </a:xfrm>
          <a:prstGeom prst="rect">
            <a:avLst/>
          </a:prstGeom>
          <a:noFill/>
          <a:ln/>
        </p:spPr>
        <p:txBody>
          <a:bodyPr wrap="none" lIns="0" tIns="0" rIns="0" bIns="0" rtlCol="0" anchor="t"/>
          <a:lstStyle/>
          <a:p>
            <a:pPr marL="800100" lvl="1" indent="-342900">
              <a:lnSpc>
                <a:spcPts val="2850"/>
              </a:lnSpc>
              <a:buSzPct val="100000"/>
              <a:buChar char="•"/>
            </a:pPr>
            <a:r>
              <a:rPr lang="en-US" sz="2400" dirty="0">
                <a:solidFill>
                  <a:srgbClr val="504C49"/>
                </a:solidFill>
                <a:ea typeface="Source Serif Pro" pitchFamily="34" charset="-122"/>
                <a:cs typeface="Source Serif Pro" pitchFamily="34" charset="-120"/>
              </a:rPr>
              <a:t>AES</a:t>
            </a:r>
            <a:endParaRPr lang="en-US" sz="2400" dirty="0"/>
          </a:p>
        </p:txBody>
      </p:sp>
      <p:sp>
        <p:nvSpPr>
          <p:cNvPr id="6" name="Text 4"/>
          <p:cNvSpPr/>
          <p:nvPr/>
        </p:nvSpPr>
        <p:spPr>
          <a:xfrm>
            <a:off x="793790" y="3485483"/>
            <a:ext cx="13042821" cy="362903"/>
          </a:xfrm>
          <a:prstGeom prst="rect">
            <a:avLst/>
          </a:prstGeom>
          <a:noFill/>
          <a:ln/>
        </p:spPr>
        <p:txBody>
          <a:bodyPr wrap="none" lIns="0" tIns="0" rIns="0" bIns="0" rtlCol="0" anchor="t"/>
          <a:lstStyle/>
          <a:p>
            <a:pPr marL="800100" lvl="1" indent="-342900">
              <a:lnSpc>
                <a:spcPts val="2850"/>
              </a:lnSpc>
              <a:buSzPct val="100000"/>
              <a:buChar char="•"/>
            </a:pPr>
            <a:r>
              <a:rPr lang="en-US" sz="2400" dirty="0">
                <a:solidFill>
                  <a:srgbClr val="504C49"/>
                </a:solidFill>
                <a:ea typeface="Source Serif Pro" pitchFamily="34" charset="-122"/>
                <a:cs typeface="Source Serif Pro" pitchFamily="34" charset="-120"/>
              </a:rPr>
              <a:t>RSA</a:t>
            </a:r>
            <a:endParaRPr lang="en-US" sz="2400" dirty="0"/>
          </a:p>
        </p:txBody>
      </p:sp>
      <p:sp>
        <p:nvSpPr>
          <p:cNvPr id="7" name="Text 5"/>
          <p:cNvSpPr/>
          <p:nvPr/>
        </p:nvSpPr>
        <p:spPr>
          <a:xfrm>
            <a:off x="793790" y="3927681"/>
            <a:ext cx="13042821" cy="362903"/>
          </a:xfrm>
          <a:prstGeom prst="rect">
            <a:avLst/>
          </a:prstGeom>
          <a:noFill/>
          <a:ln/>
        </p:spPr>
        <p:txBody>
          <a:bodyPr wrap="none" lIns="0" tIns="0" rIns="0" bIns="0" rtlCol="0" anchor="t"/>
          <a:lstStyle/>
          <a:p>
            <a:pPr marL="800100" lvl="1" indent="-342900">
              <a:lnSpc>
                <a:spcPts val="2850"/>
              </a:lnSpc>
              <a:buSzPct val="100000"/>
              <a:buChar char="•"/>
            </a:pPr>
            <a:r>
              <a:rPr lang="en-US" sz="2400" dirty="0">
                <a:solidFill>
                  <a:srgbClr val="504C49"/>
                </a:solidFill>
                <a:ea typeface="Source Serif Pro" pitchFamily="34" charset="-122"/>
                <a:cs typeface="Source Serif Pro" pitchFamily="34" charset="-120"/>
              </a:rPr>
              <a:t>ECC</a:t>
            </a:r>
            <a:endParaRPr lang="en-US" sz="2400" dirty="0"/>
          </a:p>
        </p:txBody>
      </p:sp>
      <p:sp>
        <p:nvSpPr>
          <p:cNvPr id="8" name="Rectangle 7">
            <a:extLst>
              <a:ext uri="{FF2B5EF4-FFF2-40B4-BE49-F238E27FC236}">
                <a16:creationId xmlns:a16="http://schemas.microsoft.com/office/drawing/2014/main" id="{46AB884B-33F5-3DE9-FE29-59B6EB624C61}"/>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 name="Text 5">
            <a:extLst>
              <a:ext uri="{FF2B5EF4-FFF2-40B4-BE49-F238E27FC236}">
                <a16:creationId xmlns:a16="http://schemas.microsoft.com/office/drawing/2014/main" id="{DC38CF3E-6712-B3FE-6AFD-ECD530BB3494}"/>
              </a:ext>
            </a:extLst>
          </p:cNvPr>
          <p:cNvSpPr/>
          <p:nvPr/>
        </p:nvSpPr>
        <p:spPr>
          <a:xfrm>
            <a:off x="793787" y="4369879"/>
            <a:ext cx="13042821" cy="362903"/>
          </a:xfrm>
          <a:prstGeom prst="rect">
            <a:avLst/>
          </a:prstGeom>
          <a:noFill/>
          <a:ln/>
        </p:spPr>
        <p:txBody>
          <a:bodyPr wrap="none" lIns="0" tIns="0" rIns="0" bIns="0" rtlCol="0" anchor="t"/>
          <a:lstStyle/>
          <a:p>
            <a:pPr marL="800100" lvl="1" indent="-342900">
              <a:lnSpc>
                <a:spcPts val="2850"/>
              </a:lnSpc>
              <a:buSzPct val="100000"/>
              <a:buChar char="•"/>
            </a:pPr>
            <a:r>
              <a:rPr lang="en-US" sz="2400" dirty="0">
                <a:solidFill>
                  <a:srgbClr val="504C49"/>
                </a:solidFill>
                <a:ea typeface="Source Serif Pro" pitchFamily="34" charset="-122"/>
                <a:cs typeface="Source Serif Pro" pitchFamily="34" charset="-120"/>
              </a:rPr>
              <a:t>DES</a:t>
            </a:r>
            <a:endParaRPr lang="en-US" sz="2400" dirty="0"/>
          </a:p>
        </p:txBody>
      </p:sp>
      <p:sp>
        <p:nvSpPr>
          <p:cNvPr id="10" name="Text 5">
            <a:extLst>
              <a:ext uri="{FF2B5EF4-FFF2-40B4-BE49-F238E27FC236}">
                <a16:creationId xmlns:a16="http://schemas.microsoft.com/office/drawing/2014/main" id="{E1B8C36D-BC22-08E2-AF57-CE29DEB389CC}"/>
              </a:ext>
            </a:extLst>
          </p:cNvPr>
          <p:cNvSpPr/>
          <p:nvPr/>
        </p:nvSpPr>
        <p:spPr>
          <a:xfrm>
            <a:off x="793790" y="4807113"/>
            <a:ext cx="13042821" cy="362903"/>
          </a:xfrm>
          <a:prstGeom prst="rect">
            <a:avLst/>
          </a:prstGeom>
          <a:noFill/>
          <a:ln/>
        </p:spPr>
        <p:txBody>
          <a:bodyPr wrap="none" lIns="0" tIns="0" rIns="0" bIns="0" rtlCol="0" anchor="t"/>
          <a:lstStyle/>
          <a:p>
            <a:pPr marL="800100" lvl="1" indent="-342900">
              <a:lnSpc>
                <a:spcPts val="2850"/>
              </a:lnSpc>
              <a:buSzPct val="100000"/>
              <a:buChar char="•"/>
            </a:pPr>
            <a:r>
              <a:rPr lang="en-US" sz="2400" dirty="0">
                <a:solidFill>
                  <a:srgbClr val="504C49"/>
                </a:solidFill>
                <a:ea typeface="Source Serif Pro" pitchFamily="34" charset="-122"/>
                <a:cs typeface="Source Serif Pro" pitchFamily="34" charset="-120"/>
              </a:rPr>
              <a:t>3DES</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17320"/>
            <a:ext cx="7556421" cy="2126337"/>
          </a:xfrm>
          <a:prstGeom prst="rect">
            <a:avLst/>
          </a:prstGeom>
          <a:noFill/>
          <a:ln/>
        </p:spPr>
        <p:txBody>
          <a:bodyPr wrap="square" lIns="0" tIns="0" rIns="0" bIns="0" rtlCol="0" anchor="t"/>
          <a:lstStyle/>
          <a:p>
            <a:pPr marL="0" indent="0" algn="l">
              <a:lnSpc>
                <a:spcPts val="5550"/>
              </a:lnSpc>
              <a:buNone/>
            </a:pPr>
            <a:r>
              <a:rPr lang="en-US" sz="4800" b="1" dirty="0">
                <a:solidFill>
                  <a:srgbClr val="201B18"/>
                </a:solidFill>
                <a:ea typeface="Platypi Medium" pitchFamily="34" charset="-122"/>
                <a:cs typeface="Platypi Medium" pitchFamily="34" charset="-120"/>
              </a:rPr>
              <a:t>Current State of 5G Security in India: Challenges and Gaps</a:t>
            </a:r>
            <a:endParaRPr lang="en-US" sz="4800" b="1" dirty="0"/>
          </a:p>
        </p:txBody>
      </p:sp>
      <p:sp>
        <p:nvSpPr>
          <p:cNvPr id="4" name="Text 1"/>
          <p:cNvSpPr/>
          <p:nvPr/>
        </p:nvSpPr>
        <p:spPr>
          <a:xfrm>
            <a:off x="6280189" y="3263026"/>
            <a:ext cx="7556421" cy="1088708"/>
          </a:xfrm>
          <a:prstGeom prst="rect">
            <a:avLst/>
          </a:prstGeom>
          <a:noFill/>
          <a:ln/>
        </p:spPr>
        <p:txBody>
          <a:bodyPr wrap="square" lIns="0" tIns="0" rIns="0" bIns="0" rtlCol="0" anchor="t"/>
          <a:lstStyle/>
          <a:p>
            <a:pPr marL="0" indent="0" algn="l">
              <a:lnSpc>
                <a:spcPts val="2850"/>
              </a:lnSpc>
              <a:buNone/>
            </a:pPr>
            <a:r>
              <a:rPr lang="en-US" sz="2400" dirty="0">
                <a:solidFill>
                  <a:srgbClr val="504C49"/>
                </a:solidFill>
                <a:ea typeface="Source Serif Pro" pitchFamily="34" charset="-122"/>
                <a:cs typeface="Source Serif Pro" pitchFamily="34" charset="-120"/>
              </a:rPr>
              <a:t>India faces specific challenges. Limited awareness and infrastructure vulnerabilities exist. Regulatory gaps also pose risks. Investment in security is essential.</a:t>
            </a:r>
            <a:endParaRPr lang="en-US" sz="2400" dirty="0"/>
          </a:p>
        </p:txBody>
      </p:sp>
      <p:sp>
        <p:nvSpPr>
          <p:cNvPr id="5" name="Text 2"/>
          <p:cNvSpPr/>
          <p:nvPr/>
        </p:nvSpPr>
        <p:spPr>
          <a:xfrm>
            <a:off x="6280189" y="4726184"/>
            <a:ext cx="2835235" cy="354330"/>
          </a:xfrm>
          <a:prstGeom prst="rect">
            <a:avLst/>
          </a:prstGeom>
          <a:noFill/>
          <a:ln/>
        </p:spPr>
        <p:txBody>
          <a:bodyPr wrap="none" lIns="0" tIns="0" rIns="0" bIns="0" rtlCol="0" anchor="t"/>
          <a:lstStyle/>
          <a:p>
            <a:pPr marL="0" indent="0" algn="l">
              <a:lnSpc>
                <a:spcPts val="2750"/>
              </a:lnSpc>
              <a:buNone/>
            </a:pPr>
            <a:r>
              <a:rPr lang="en-US" sz="2400" b="1" dirty="0">
                <a:solidFill>
                  <a:srgbClr val="201B18"/>
                </a:solidFill>
                <a:ea typeface="Platypi Medium" pitchFamily="34" charset="-122"/>
                <a:cs typeface="Platypi Medium" pitchFamily="34" charset="-120"/>
              </a:rPr>
              <a:t>Gaps include:</a:t>
            </a:r>
            <a:endParaRPr lang="en-US" sz="2400" b="1" dirty="0"/>
          </a:p>
        </p:txBody>
      </p:sp>
      <p:sp>
        <p:nvSpPr>
          <p:cNvPr id="6" name="Text 3"/>
          <p:cNvSpPr/>
          <p:nvPr/>
        </p:nvSpPr>
        <p:spPr>
          <a:xfrm>
            <a:off x="6280190" y="5080514"/>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400" dirty="0">
                <a:solidFill>
                  <a:srgbClr val="504C49"/>
                </a:solidFill>
                <a:ea typeface="Source Serif Pro" pitchFamily="34" charset="-122"/>
                <a:cs typeface="Source Serif Pro" pitchFamily="34" charset="-120"/>
              </a:rPr>
              <a:t>Insufficient security audits</a:t>
            </a:r>
            <a:endParaRPr lang="en-US" sz="2400" dirty="0"/>
          </a:p>
        </p:txBody>
      </p:sp>
      <p:sp>
        <p:nvSpPr>
          <p:cNvPr id="7" name="Text 4"/>
          <p:cNvSpPr/>
          <p:nvPr/>
        </p:nvSpPr>
        <p:spPr>
          <a:xfrm>
            <a:off x="6280188" y="5454964"/>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400" dirty="0">
                <a:solidFill>
                  <a:srgbClr val="504C49"/>
                </a:solidFill>
                <a:ea typeface="Source Serif Pro" pitchFamily="34" charset="-122"/>
                <a:cs typeface="Source Serif Pro" pitchFamily="34" charset="-120"/>
              </a:rPr>
              <a:t>Lack of skilled professionals</a:t>
            </a:r>
            <a:endParaRPr lang="en-US" sz="2400" dirty="0"/>
          </a:p>
        </p:txBody>
      </p:sp>
      <p:sp>
        <p:nvSpPr>
          <p:cNvPr id="8" name="Rectangle 7">
            <a:extLst>
              <a:ext uri="{FF2B5EF4-FFF2-40B4-BE49-F238E27FC236}">
                <a16:creationId xmlns:a16="http://schemas.microsoft.com/office/drawing/2014/main" id="{2E13B70F-1B5D-C5BD-AFFB-2210FDCAD593}"/>
              </a:ext>
            </a:extLst>
          </p:cNvPr>
          <p:cNvSpPr/>
          <p:nvPr/>
        </p:nvSpPr>
        <p:spPr>
          <a:xfrm>
            <a:off x="12801600" y="7738946"/>
            <a:ext cx="1750741" cy="401444"/>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86</TotalTime>
  <Words>1228</Words>
  <Application>Microsoft Office PowerPoint</Application>
  <PresentationFormat>Custom</PresentationFormat>
  <Paragraphs>136</Paragraphs>
  <Slides>18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Source Serif Pro</vt:lpstr>
      <vt:lpstr>Platypi Medium</vt:lpstr>
      <vt:lpstr>Calibri</vt:lpstr>
      <vt:lpstr>Aptos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Tejas C</cp:lastModifiedBy>
  <cp:revision>40</cp:revision>
  <dcterms:created xsi:type="dcterms:W3CDTF">2025-04-08T11:33:16Z</dcterms:created>
  <dcterms:modified xsi:type="dcterms:W3CDTF">2025-04-08T14:52:07Z</dcterms:modified>
</cp:coreProperties>
</file>